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96" r:id="rId8"/>
    <p:sldId id="295" r:id="rId9"/>
    <p:sldId id="283" r:id="rId10"/>
    <p:sldId id="297" r:id="rId11"/>
    <p:sldId id="285" r:id="rId12"/>
    <p:sldId id="284" r:id="rId13"/>
    <p:sldId id="286" r:id="rId14"/>
    <p:sldId id="287" r:id="rId15"/>
    <p:sldId id="288" r:id="rId16"/>
    <p:sldId id="298" r:id="rId17"/>
    <p:sldId id="300" r:id="rId18"/>
    <p:sldId id="302" r:id="rId19"/>
    <p:sldId id="303" r:id="rId20"/>
    <p:sldId id="304" r:id="rId21"/>
    <p:sldId id="305" r:id="rId22"/>
    <p:sldId id="266" r:id="rId23"/>
    <p:sldId id="265" r:id="rId24"/>
    <p:sldId id="29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DCBAA7-7B78-4C02-B6E5-4ED6C2C714A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06E443-72F3-4298-9719-BF6735C862B7}">
      <dgm:prSet phldrT="[Text]"/>
      <dgm:spPr/>
      <dgm:t>
        <a:bodyPr/>
        <a:lstStyle/>
        <a:p>
          <a:r>
            <a:rPr lang="fa-IR" dirty="0" smtClean="0">
              <a:cs typeface="B Lotus" panose="00000400000000000000" pitchFamily="2" charset="-78"/>
            </a:rPr>
            <a:t>اول</a:t>
          </a:r>
          <a:endParaRPr lang="en-US" dirty="0">
            <a:cs typeface="B Lotus" panose="00000400000000000000" pitchFamily="2" charset="-78"/>
          </a:endParaRPr>
        </a:p>
      </dgm:t>
    </dgm:pt>
    <dgm:pt modelId="{90979C5C-2562-497B-B0B3-B9896B3DC2C3}" type="parTrans" cxnId="{3FD45C8B-9D86-484C-9930-BBBDB0F6CAB5}">
      <dgm:prSet/>
      <dgm:spPr/>
      <dgm:t>
        <a:bodyPr/>
        <a:lstStyle/>
        <a:p>
          <a:endParaRPr lang="en-US"/>
        </a:p>
      </dgm:t>
    </dgm:pt>
    <dgm:pt modelId="{9B3D0308-3E26-4836-982F-560E9F02F47F}" type="sibTrans" cxnId="{3FD45C8B-9D86-484C-9930-BBBDB0F6CAB5}">
      <dgm:prSet/>
      <dgm:spPr/>
      <dgm:t>
        <a:bodyPr/>
        <a:lstStyle/>
        <a:p>
          <a:endParaRPr lang="en-US"/>
        </a:p>
      </dgm:t>
    </dgm:pt>
    <dgm:pt modelId="{0DE8D6D6-1F12-4043-B438-D9AD825AAAD1}">
      <dgm:prSet phldrT="[Text]"/>
      <dgm:spPr/>
      <dgm:t>
        <a:bodyPr/>
        <a:lstStyle/>
        <a:p>
          <a:pPr rtl="1"/>
          <a:r>
            <a:rPr lang="fa-IR" dirty="0" smtClean="0">
              <a:cs typeface="B Lotus" panose="00000400000000000000" pitchFamily="2" charset="-78"/>
            </a:rPr>
            <a:t>یک رفتار را مشاهده می کنیم</a:t>
          </a:r>
          <a:endParaRPr lang="en-US" dirty="0"/>
        </a:p>
      </dgm:t>
    </dgm:pt>
    <dgm:pt modelId="{3A84EFCA-142D-4883-A60F-B59AE292B4C4}" type="parTrans" cxnId="{6FE8CCB5-019E-467A-A69E-396E8427ABE9}">
      <dgm:prSet/>
      <dgm:spPr/>
      <dgm:t>
        <a:bodyPr/>
        <a:lstStyle/>
        <a:p>
          <a:endParaRPr lang="en-US"/>
        </a:p>
      </dgm:t>
    </dgm:pt>
    <dgm:pt modelId="{BE06D247-AD7D-477A-AE90-2E5A0D042702}" type="sibTrans" cxnId="{6FE8CCB5-019E-467A-A69E-396E8427ABE9}">
      <dgm:prSet/>
      <dgm:spPr/>
      <dgm:t>
        <a:bodyPr/>
        <a:lstStyle/>
        <a:p>
          <a:endParaRPr lang="en-US"/>
        </a:p>
      </dgm:t>
    </dgm:pt>
    <dgm:pt modelId="{96813DD0-FEFB-4F64-A3F8-18BE8CD438D7}">
      <dgm:prSet phldrT="[Text]"/>
      <dgm:spPr/>
      <dgm:t>
        <a:bodyPr/>
        <a:lstStyle/>
        <a:p>
          <a:r>
            <a:rPr lang="fa-IR" dirty="0" smtClean="0">
              <a:cs typeface="B Lotus" panose="00000400000000000000" pitchFamily="2" charset="-78"/>
            </a:rPr>
            <a:t>سپس</a:t>
          </a:r>
          <a:endParaRPr lang="en-US" dirty="0">
            <a:cs typeface="B Lotus" panose="00000400000000000000" pitchFamily="2" charset="-78"/>
          </a:endParaRPr>
        </a:p>
      </dgm:t>
    </dgm:pt>
    <dgm:pt modelId="{8FBFCB1A-6E6B-4067-9CCB-7B3011AF2BF0}" type="parTrans" cxnId="{50DC0186-9C5E-4B0B-95A3-BB1752AFFD06}">
      <dgm:prSet/>
      <dgm:spPr/>
      <dgm:t>
        <a:bodyPr/>
        <a:lstStyle/>
        <a:p>
          <a:endParaRPr lang="en-US"/>
        </a:p>
      </dgm:t>
    </dgm:pt>
    <dgm:pt modelId="{95EE1633-4C9D-4CC1-B8A2-E451B22348D6}" type="sibTrans" cxnId="{50DC0186-9C5E-4B0B-95A3-BB1752AFFD06}">
      <dgm:prSet/>
      <dgm:spPr/>
      <dgm:t>
        <a:bodyPr/>
        <a:lstStyle/>
        <a:p>
          <a:endParaRPr lang="en-US"/>
        </a:p>
      </dgm:t>
    </dgm:pt>
    <dgm:pt modelId="{452CCBD0-5DA5-4CD4-902D-F91150C43303}">
      <dgm:prSet phldrT="[Text]"/>
      <dgm:spPr/>
      <dgm:t>
        <a:bodyPr/>
        <a:lstStyle/>
        <a:p>
          <a:pPr rtl="1"/>
          <a:r>
            <a:rPr lang="fa-IR" dirty="0" smtClean="0">
              <a:cs typeface="B Lotus" panose="00000400000000000000" pitchFamily="2" charset="-78"/>
            </a:rPr>
            <a:t>فکر می کنیم می دانیم چرا فرد مورد نظر آن کار را انجام داده است</a:t>
          </a:r>
          <a:endParaRPr lang="en-US" dirty="0"/>
        </a:p>
      </dgm:t>
    </dgm:pt>
    <dgm:pt modelId="{BE426DBF-DCD4-4A46-A2BD-5E1C0F514C03}" type="parTrans" cxnId="{086D2294-14DA-4D28-ABB0-59FCD7BCB4FF}">
      <dgm:prSet/>
      <dgm:spPr/>
      <dgm:t>
        <a:bodyPr/>
        <a:lstStyle/>
        <a:p>
          <a:endParaRPr lang="en-US"/>
        </a:p>
      </dgm:t>
    </dgm:pt>
    <dgm:pt modelId="{9F69BA40-326E-4BDA-9D7A-E46B7529EE90}" type="sibTrans" cxnId="{086D2294-14DA-4D28-ABB0-59FCD7BCB4FF}">
      <dgm:prSet/>
      <dgm:spPr/>
      <dgm:t>
        <a:bodyPr/>
        <a:lstStyle/>
        <a:p>
          <a:endParaRPr lang="en-US"/>
        </a:p>
      </dgm:t>
    </dgm:pt>
    <dgm:pt modelId="{784BBC93-0FFA-428F-8FEF-22330CD90DF4}">
      <dgm:prSet phldrT="[Text]"/>
      <dgm:spPr/>
      <dgm:t>
        <a:bodyPr/>
        <a:lstStyle/>
        <a:p>
          <a:r>
            <a:rPr lang="fa-IR" dirty="0" smtClean="0">
              <a:cs typeface="B Lotus" panose="00000400000000000000" pitchFamily="2" charset="-78"/>
            </a:rPr>
            <a:t>گاهی</a:t>
          </a:r>
          <a:endParaRPr lang="en-US" dirty="0">
            <a:cs typeface="B Lotus" panose="00000400000000000000" pitchFamily="2" charset="-78"/>
          </a:endParaRPr>
        </a:p>
      </dgm:t>
    </dgm:pt>
    <dgm:pt modelId="{0FA3BFD2-415D-46B7-8AEE-9758CDD54C49}" type="parTrans" cxnId="{3D7FB3E4-5FB2-4B50-A83B-C38844CE8D7F}">
      <dgm:prSet/>
      <dgm:spPr/>
      <dgm:t>
        <a:bodyPr/>
        <a:lstStyle/>
        <a:p>
          <a:endParaRPr lang="en-US"/>
        </a:p>
      </dgm:t>
    </dgm:pt>
    <dgm:pt modelId="{7EEDC949-FEEB-45B5-A921-E7D37F0B7E17}" type="sibTrans" cxnId="{3D7FB3E4-5FB2-4B50-A83B-C38844CE8D7F}">
      <dgm:prSet/>
      <dgm:spPr/>
      <dgm:t>
        <a:bodyPr/>
        <a:lstStyle/>
        <a:p>
          <a:endParaRPr lang="en-US"/>
        </a:p>
      </dgm:t>
    </dgm:pt>
    <dgm:pt modelId="{A84A3970-3075-4ADB-B9F3-7F20BAF0D77B}">
      <dgm:prSet phldrT="[Text]"/>
      <dgm:spPr/>
      <dgm:t>
        <a:bodyPr/>
        <a:lstStyle/>
        <a:p>
          <a:pPr rtl="1"/>
          <a:r>
            <a:rPr lang="fa-IR" dirty="0" smtClean="0">
              <a:cs typeface="B Lotus" panose="00000400000000000000" pitchFamily="2" charset="-78"/>
            </a:rPr>
            <a:t>بر اساس این پیش فرض به فرد واکنش نشان می دهیم</a:t>
          </a:r>
          <a:endParaRPr lang="en-US" dirty="0"/>
        </a:p>
      </dgm:t>
    </dgm:pt>
    <dgm:pt modelId="{ACD93638-6E50-4D4F-8FFE-06135B65E42F}" type="parTrans" cxnId="{7AE8D0E7-C5A8-4A37-B3C2-5458A07C69F6}">
      <dgm:prSet/>
      <dgm:spPr/>
      <dgm:t>
        <a:bodyPr/>
        <a:lstStyle/>
        <a:p>
          <a:endParaRPr lang="en-US"/>
        </a:p>
      </dgm:t>
    </dgm:pt>
    <dgm:pt modelId="{F4470971-875C-4A8E-8108-006037B43C79}" type="sibTrans" cxnId="{7AE8D0E7-C5A8-4A37-B3C2-5458A07C69F6}">
      <dgm:prSet/>
      <dgm:spPr/>
      <dgm:t>
        <a:bodyPr/>
        <a:lstStyle/>
        <a:p>
          <a:endParaRPr lang="en-US"/>
        </a:p>
      </dgm:t>
    </dgm:pt>
    <dgm:pt modelId="{55903F44-B5DB-4943-AAD6-33FE75DD2167}" type="pres">
      <dgm:prSet presAssocID="{06DCBAA7-7B78-4C02-B6E5-4ED6C2C714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C6CCFA-42F4-4625-A301-0B828881CB42}" type="pres">
      <dgm:prSet presAssocID="{4506E443-72F3-4298-9719-BF6735C862B7}" presName="composite" presStyleCnt="0"/>
      <dgm:spPr/>
    </dgm:pt>
    <dgm:pt modelId="{E8844464-E931-492A-9F4E-13FA1D5FACD5}" type="pres">
      <dgm:prSet presAssocID="{4506E443-72F3-4298-9719-BF6735C862B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27B31-EFF0-46E2-B78B-31D17F3F8EF6}" type="pres">
      <dgm:prSet presAssocID="{4506E443-72F3-4298-9719-BF6735C862B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F1C371-54EE-4FE6-8DD1-81AFFEFF2E6E}" type="pres">
      <dgm:prSet presAssocID="{9B3D0308-3E26-4836-982F-560E9F02F47F}" presName="sp" presStyleCnt="0"/>
      <dgm:spPr/>
    </dgm:pt>
    <dgm:pt modelId="{F6FBA12F-5662-4340-95CA-DD9540EAED1E}" type="pres">
      <dgm:prSet presAssocID="{96813DD0-FEFB-4F64-A3F8-18BE8CD438D7}" presName="composite" presStyleCnt="0"/>
      <dgm:spPr/>
    </dgm:pt>
    <dgm:pt modelId="{F16DCE40-E366-46C5-B038-5981C6886F58}" type="pres">
      <dgm:prSet presAssocID="{96813DD0-FEFB-4F64-A3F8-18BE8CD438D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9EA851-EF83-4680-A586-327E69A6CDE8}" type="pres">
      <dgm:prSet presAssocID="{96813DD0-FEFB-4F64-A3F8-18BE8CD438D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3FC87-0415-43D7-9D82-D280DF75414D}" type="pres">
      <dgm:prSet presAssocID="{95EE1633-4C9D-4CC1-B8A2-E451B22348D6}" presName="sp" presStyleCnt="0"/>
      <dgm:spPr/>
    </dgm:pt>
    <dgm:pt modelId="{6BBC3EF8-0487-470C-B381-139B5FAE7E4C}" type="pres">
      <dgm:prSet presAssocID="{784BBC93-0FFA-428F-8FEF-22330CD90DF4}" presName="composite" presStyleCnt="0"/>
      <dgm:spPr/>
    </dgm:pt>
    <dgm:pt modelId="{BD7FF175-E485-4893-972F-B142300DA9F8}" type="pres">
      <dgm:prSet presAssocID="{784BBC93-0FFA-428F-8FEF-22330CD90DF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99C71-C5B4-4A38-9B41-3055E8C1FAC6}" type="pres">
      <dgm:prSet presAssocID="{784BBC93-0FFA-428F-8FEF-22330CD90DF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34679C-F5DF-4684-864C-5D728FA19D80}" type="presOf" srcId="{06DCBAA7-7B78-4C02-B6E5-4ED6C2C714A5}" destId="{55903F44-B5DB-4943-AAD6-33FE75DD2167}" srcOrd="0" destOrd="0" presId="urn:microsoft.com/office/officeart/2005/8/layout/chevron2"/>
    <dgm:cxn modelId="{6842CD2E-62CC-4DF5-A2C2-C389FCFE986F}" type="presOf" srcId="{A84A3970-3075-4ADB-B9F3-7F20BAF0D77B}" destId="{8AB99C71-C5B4-4A38-9B41-3055E8C1FAC6}" srcOrd="0" destOrd="0" presId="urn:microsoft.com/office/officeart/2005/8/layout/chevron2"/>
    <dgm:cxn modelId="{3D7FB3E4-5FB2-4B50-A83B-C38844CE8D7F}" srcId="{06DCBAA7-7B78-4C02-B6E5-4ED6C2C714A5}" destId="{784BBC93-0FFA-428F-8FEF-22330CD90DF4}" srcOrd="2" destOrd="0" parTransId="{0FA3BFD2-415D-46B7-8AEE-9758CDD54C49}" sibTransId="{7EEDC949-FEEB-45B5-A921-E7D37F0B7E17}"/>
    <dgm:cxn modelId="{6DEE409C-7590-44AB-BE71-2C583BD41E0F}" type="presOf" srcId="{0DE8D6D6-1F12-4043-B438-D9AD825AAAD1}" destId="{FF127B31-EFF0-46E2-B78B-31D17F3F8EF6}" srcOrd="0" destOrd="0" presId="urn:microsoft.com/office/officeart/2005/8/layout/chevron2"/>
    <dgm:cxn modelId="{086D2294-14DA-4D28-ABB0-59FCD7BCB4FF}" srcId="{96813DD0-FEFB-4F64-A3F8-18BE8CD438D7}" destId="{452CCBD0-5DA5-4CD4-902D-F91150C43303}" srcOrd="0" destOrd="0" parTransId="{BE426DBF-DCD4-4A46-A2BD-5E1C0F514C03}" sibTransId="{9F69BA40-326E-4BDA-9D7A-E46B7529EE90}"/>
    <dgm:cxn modelId="{7AE8D0E7-C5A8-4A37-B3C2-5458A07C69F6}" srcId="{784BBC93-0FFA-428F-8FEF-22330CD90DF4}" destId="{A84A3970-3075-4ADB-B9F3-7F20BAF0D77B}" srcOrd="0" destOrd="0" parTransId="{ACD93638-6E50-4D4F-8FFE-06135B65E42F}" sibTransId="{F4470971-875C-4A8E-8108-006037B43C79}"/>
    <dgm:cxn modelId="{5A028DF5-9A09-4BC9-B84B-3AF5D9E1E1BE}" type="presOf" srcId="{4506E443-72F3-4298-9719-BF6735C862B7}" destId="{E8844464-E931-492A-9F4E-13FA1D5FACD5}" srcOrd="0" destOrd="0" presId="urn:microsoft.com/office/officeart/2005/8/layout/chevron2"/>
    <dgm:cxn modelId="{DC006F73-57B6-4CCA-8B4D-C6C15D960E7E}" type="presOf" srcId="{452CCBD0-5DA5-4CD4-902D-F91150C43303}" destId="{159EA851-EF83-4680-A586-327E69A6CDE8}" srcOrd="0" destOrd="0" presId="urn:microsoft.com/office/officeart/2005/8/layout/chevron2"/>
    <dgm:cxn modelId="{DB450303-4E5E-40CD-AF14-1F80732AAB0A}" type="presOf" srcId="{96813DD0-FEFB-4F64-A3F8-18BE8CD438D7}" destId="{F16DCE40-E366-46C5-B038-5981C6886F58}" srcOrd="0" destOrd="0" presId="urn:microsoft.com/office/officeart/2005/8/layout/chevron2"/>
    <dgm:cxn modelId="{50DC0186-9C5E-4B0B-95A3-BB1752AFFD06}" srcId="{06DCBAA7-7B78-4C02-B6E5-4ED6C2C714A5}" destId="{96813DD0-FEFB-4F64-A3F8-18BE8CD438D7}" srcOrd="1" destOrd="0" parTransId="{8FBFCB1A-6E6B-4067-9CCB-7B3011AF2BF0}" sibTransId="{95EE1633-4C9D-4CC1-B8A2-E451B22348D6}"/>
    <dgm:cxn modelId="{6FE8CCB5-019E-467A-A69E-396E8427ABE9}" srcId="{4506E443-72F3-4298-9719-BF6735C862B7}" destId="{0DE8D6D6-1F12-4043-B438-D9AD825AAAD1}" srcOrd="0" destOrd="0" parTransId="{3A84EFCA-142D-4883-A60F-B59AE292B4C4}" sibTransId="{BE06D247-AD7D-477A-AE90-2E5A0D042702}"/>
    <dgm:cxn modelId="{C33C8217-ABD3-4888-802C-F3AFEF1F77E9}" type="presOf" srcId="{784BBC93-0FFA-428F-8FEF-22330CD90DF4}" destId="{BD7FF175-E485-4893-972F-B142300DA9F8}" srcOrd="0" destOrd="0" presId="urn:microsoft.com/office/officeart/2005/8/layout/chevron2"/>
    <dgm:cxn modelId="{3FD45C8B-9D86-484C-9930-BBBDB0F6CAB5}" srcId="{06DCBAA7-7B78-4C02-B6E5-4ED6C2C714A5}" destId="{4506E443-72F3-4298-9719-BF6735C862B7}" srcOrd="0" destOrd="0" parTransId="{90979C5C-2562-497B-B0B3-B9896B3DC2C3}" sibTransId="{9B3D0308-3E26-4836-982F-560E9F02F47F}"/>
    <dgm:cxn modelId="{6552ED6D-FA08-4DC9-A9F7-BA0B2B7F355E}" type="presParOf" srcId="{55903F44-B5DB-4943-AAD6-33FE75DD2167}" destId="{87C6CCFA-42F4-4625-A301-0B828881CB42}" srcOrd="0" destOrd="0" presId="urn:microsoft.com/office/officeart/2005/8/layout/chevron2"/>
    <dgm:cxn modelId="{30FEBFD2-27AE-45BE-A714-C87D6B192B64}" type="presParOf" srcId="{87C6CCFA-42F4-4625-A301-0B828881CB42}" destId="{E8844464-E931-492A-9F4E-13FA1D5FACD5}" srcOrd="0" destOrd="0" presId="urn:microsoft.com/office/officeart/2005/8/layout/chevron2"/>
    <dgm:cxn modelId="{E525EF3B-7AEA-4B05-922F-BBE0CDC7EE24}" type="presParOf" srcId="{87C6CCFA-42F4-4625-A301-0B828881CB42}" destId="{FF127B31-EFF0-46E2-B78B-31D17F3F8EF6}" srcOrd="1" destOrd="0" presId="urn:microsoft.com/office/officeart/2005/8/layout/chevron2"/>
    <dgm:cxn modelId="{4D8F2701-E85F-4860-BED6-C5C07C6031D9}" type="presParOf" srcId="{55903F44-B5DB-4943-AAD6-33FE75DD2167}" destId="{4DF1C371-54EE-4FE6-8DD1-81AFFEFF2E6E}" srcOrd="1" destOrd="0" presId="urn:microsoft.com/office/officeart/2005/8/layout/chevron2"/>
    <dgm:cxn modelId="{C7026F8A-26D4-49DA-B7E1-5F99E9D177EB}" type="presParOf" srcId="{55903F44-B5DB-4943-AAD6-33FE75DD2167}" destId="{F6FBA12F-5662-4340-95CA-DD9540EAED1E}" srcOrd="2" destOrd="0" presId="urn:microsoft.com/office/officeart/2005/8/layout/chevron2"/>
    <dgm:cxn modelId="{57F251D7-D590-4A6A-9D43-D9DC6DB0CA08}" type="presParOf" srcId="{F6FBA12F-5662-4340-95CA-DD9540EAED1E}" destId="{F16DCE40-E366-46C5-B038-5981C6886F58}" srcOrd="0" destOrd="0" presId="urn:microsoft.com/office/officeart/2005/8/layout/chevron2"/>
    <dgm:cxn modelId="{337DE641-B8AF-4F90-8FB5-A5DAD99179E1}" type="presParOf" srcId="{F6FBA12F-5662-4340-95CA-DD9540EAED1E}" destId="{159EA851-EF83-4680-A586-327E69A6CDE8}" srcOrd="1" destOrd="0" presId="urn:microsoft.com/office/officeart/2005/8/layout/chevron2"/>
    <dgm:cxn modelId="{8A8CF195-1B12-4CF2-ACA9-5A4CCA70B173}" type="presParOf" srcId="{55903F44-B5DB-4943-AAD6-33FE75DD2167}" destId="{4C13FC87-0415-43D7-9D82-D280DF75414D}" srcOrd="3" destOrd="0" presId="urn:microsoft.com/office/officeart/2005/8/layout/chevron2"/>
    <dgm:cxn modelId="{DB56F5E2-CD5A-4F14-832C-1613FC5882C4}" type="presParOf" srcId="{55903F44-B5DB-4943-AAD6-33FE75DD2167}" destId="{6BBC3EF8-0487-470C-B381-139B5FAE7E4C}" srcOrd="4" destOrd="0" presId="urn:microsoft.com/office/officeart/2005/8/layout/chevron2"/>
    <dgm:cxn modelId="{9A789140-F23A-4773-8822-BBF199913F56}" type="presParOf" srcId="{6BBC3EF8-0487-470C-B381-139B5FAE7E4C}" destId="{BD7FF175-E485-4893-972F-B142300DA9F8}" srcOrd="0" destOrd="0" presId="urn:microsoft.com/office/officeart/2005/8/layout/chevron2"/>
    <dgm:cxn modelId="{F300E937-CC78-4C8F-AF27-9BA116CA86AF}" type="presParOf" srcId="{6BBC3EF8-0487-470C-B381-139B5FAE7E4C}" destId="{8AB99C71-C5B4-4A38-9B41-3055E8C1FA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44464-E931-492A-9F4E-13FA1D5FACD5}">
      <dsp:nvSpPr>
        <dsp:cNvPr id="0" name=""/>
        <dsp:cNvSpPr/>
      </dsp:nvSpPr>
      <dsp:spPr>
        <a:xfrm rot="5400000">
          <a:off x="-223770" y="226441"/>
          <a:ext cx="1491802" cy="10442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100" kern="1200" dirty="0" smtClean="0">
              <a:cs typeface="B Lotus" panose="00000400000000000000" pitchFamily="2" charset="-78"/>
            </a:rPr>
            <a:t>اول</a:t>
          </a:r>
          <a:endParaRPr lang="en-US" sz="2100" kern="1200" dirty="0">
            <a:cs typeface="B Lotus" panose="00000400000000000000" pitchFamily="2" charset="-78"/>
          </a:endParaRPr>
        </a:p>
      </dsp:txBody>
      <dsp:txXfrm rot="-5400000">
        <a:off x="1" y="524802"/>
        <a:ext cx="1044261" cy="447541"/>
      </dsp:txXfrm>
    </dsp:sp>
    <dsp:sp modelId="{FF127B31-EFF0-46E2-B78B-31D17F3F8EF6}">
      <dsp:nvSpPr>
        <dsp:cNvPr id="0" name=""/>
        <dsp:cNvSpPr/>
      </dsp:nvSpPr>
      <dsp:spPr>
        <a:xfrm rot="5400000">
          <a:off x="3206796" y="-2159863"/>
          <a:ext cx="969671" cy="5294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100" kern="1200" dirty="0" smtClean="0">
              <a:cs typeface="B Lotus" panose="00000400000000000000" pitchFamily="2" charset="-78"/>
            </a:rPr>
            <a:t>یک رفتار را مشاهده می کنیم</a:t>
          </a:r>
          <a:endParaRPr lang="en-US" sz="2100" kern="1200" dirty="0"/>
        </a:p>
      </dsp:txBody>
      <dsp:txXfrm rot="-5400000">
        <a:off x="1044262" y="50006"/>
        <a:ext cx="5247405" cy="875001"/>
      </dsp:txXfrm>
    </dsp:sp>
    <dsp:sp modelId="{F16DCE40-E366-46C5-B038-5981C6886F58}">
      <dsp:nvSpPr>
        <dsp:cNvPr id="0" name=""/>
        <dsp:cNvSpPr/>
      </dsp:nvSpPr>
      <dsp:spPr>
        <a:xfrm rot="5400000">
          <a:off x="-223770" y="1522856"/>
          <a:ext cx="1491802" cy="10442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100" kern="1200" dirty="0" smtClean="0">
              <a:cs typeface="B Lotus" panose="00000400000000000000" pitchFamily="2" charset="-78"/>
            </a:rPr>
            <a:t>سپس</a:t>
          </a:r>
          <a:endParaRPr lang="en-US" sz="2100" kern="1200" dirty="0">
            <a:cs typeface="B Lotus" panose="00000400000000000000" pitchFamily="2" charset="-78"/>
          </a:endParaRPr>
        </a:p>
      </dsp:txBody>
      <dsp:txXfrm rot="-5400000">
        <a:off x="1" y="1821217"/>
        <a:ext cx="1044261" cy="447541"/>
      </dsp:txXfrm>
    </dsp:sp>
    <dsp:sp modelId="{159EA851-EF83-4680-A586-327E69A6CDE8}">
      <dsp:nvSpPr>
        <dsp:cNvPr id="0" name=""/>
        <dsp:cNvSpPr/>
      </dsp:nvSpPr>
      <dsp:spPr>
        <a:xfrm rot="5400000">
          <a:off x="3206796" y="-863448"/>
          <a:ext cx="969671" cy="5294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100" kern="1200" dirty="0" smtClean="0">
              <a:cs typeface="B Lotus" panose="00000400000000000000" pitchFamily="2" charset="-78"/>
            </a:rPr>
            <a:t>فکر می کنیم می دانیم چرا فرد مورد نظر آن کار را انجام داده است</a:t>
          </a:r>
          <a:endParaRPr lang="en-US" sz="2100" kern="1200" dirty="0"/>
        </a:p>
      </dsp:txBody>
      <dsp:txXfrm rot="-5400000">
        <a:off x="1044262" y="1346421"/>
        <a:ext cx="5247405" cy="875001"/>
      </dsp:txXfrm>
    </dsp:sp>
    <dsp:sp modelId="{BD7FF175-E485-4893-972F-B142300DA9F8}">
      <dsp:nvSpPr>
        <dsp:cNvPr id="0" name=""/>
        <dsp:cNvSpPr/>
      </dsp:nvSpPr>
      <dsp:spPr>
        <a:xfrm rot="5400000">
          <a:off x="-223770" y="2819271"/>
          <a:ext cx="1491802" cy="10442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100" kern="1200" dirty="0" smtClean="0">
              <a:cs typeface="B Lotus" panose="00000400000000000000" pitchFamily="2" charset="-78"/>
            </a:rPr>
            <a:t>گاهی</a:t>
          </a:r>
          <a:endParaRPr lang="en-US" sz="2100" kern="1200" dirty="0">
            <a:cs typeface="B Lotus" panose="00000400000000000000" pitchFamily="2" charset="-78"/>
          </a:endParaRPr>
        </a:p>
      </dsp:txBody>
      <dsp:txXfrm rot="-5400000">
        <a:off x="1" y="3117632"/>
        <a:ext cx="1044261" cy="447541"/>
      </dsp:txXfrm>
    </dsp:sp>
    <dsp:sp modelId="{8AB99C71-C5B4-4A38-9B41-3055E8C1FAC6}">
      <dsp:nvSpPr>
        <dsp:cNvPr id="0" name=""/>
        <dsp:cNvSpPr/>
      </dsp:nvSpPr>
      <dsp:spPr>
        <a:xfrm rot="5400000">
          <a:off x="3206796" y="432967"/>
          <a:ext cx="969671" cy="52947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100" kern="1200" dirty="0" smtClean="0">
              <a:cs typeface="B Lotus" panose="00000400000000000000" pitchFamily="2" charset="-78"/>
            </a:rPr>
            <a:t>بر اساس این پیش فرض به فرد واکنش نشان می دهیم</a:t>
          </a:r>
          <a:endParaRPr lang="en-US" sz="2100" kern="1200" dirty="0"/>
        </a:p>
      </dsp:txBody>
      <dsp:txXfrm rot="-5400000">
        <a:off x="1044262" y="2642837"/>
        <a:ext cx="5247405" cy="875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8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3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0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1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1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9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1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2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7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5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6D7-E4DD-4B73-B642-2C2B04A6A13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E003D-969C-4640-B2E8-8D47EC57C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3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pPr lvl="0" rtl="1">
              <a:lnSpc>
                <a:spcPct val="150000"/>
              </a:lnSpc>
              <a:spcBef>
                <a:spcPts val="1000"/>
              </a:spcBef>
            </a:pPr>
            <a:r>
              <a:rPr lang="fa-IR" sz="4800" dirty="0" smtClean="0">
                <a:cs typeface="B Titr" panose="00000700000000000000" pitchFamily="2" charset="-78"/>
              </a:rPr>
              <a:t>ارائه بازخورد سازنده فردی و سازمانی در فرایند تصمیم گیری آموزشی</a:t>
            </a:r>
            <a:r>
              <a:rPr lang="en-US" sz="4800" dirty="0" smtClean="0">
                <a:cs typeface="B Titr" panose="00000700000000000000" pitchFamily="2" charset="-78"/>
              </a:rPr>
              <a:t/>
            </a:r>
            <a:br>
              <a:rPr lang="en-US" sz="4800" dirty="0" smtClean="0">
                <a:cs typeface="B Titr" panose="00000700000000000000" pitchFamily="2" charset="-78"/>
              </a:rPr>
            </a:br>
            <a:r>
              <a:rPr lang="fa-IR" sz="2400" dirty="0">
                <a:solidFill>
                  <a:prstClr val="black"/>
                </a:solidFill>
                <a:latin typeface="Calibri" panose="020F0502020204030204"/>
                <a:ea typeface="+mn-ea"/>
                <a:cs typeface="B Lotus" panose="00000400000000000000" pitchFamily="2" charset="-78"/>
              </a:rPr>
              <a:t>دوره توانمندسازی </a:t>
            </a:r>
            <a:r>
              <a:rPr lang="fa-IR" sz="24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B Lotus" panose="00000400000000000000" pitchFamily="2" charset="-78"/>
              </a:rPr>
              <a:t>پرتو</a:t>
            </a:r>
            <a:endParaRPr lang="en-US" sz="48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7964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rtl="1">
              <a:lnSpc>
                <a:spcPct val="160000"/>
              </a:lnSpc>
            </a:pPr>
            <a:r>
              <a:rPr lang="fa-IR" dirty="0" smtClean="0">
                <a:cs typeface="B Titr" panose="00000700000000000000" pitchFamily="2" charset="-78"/>
              </a:rPr>
              <a:t>دکتر محمد جلیلی</a:t>
            </a:r>
          </a:p>
          <a:p>
            <a:pPr rtl="1"/>
            <a:r>
              <a:rPr lang="fa-IR" sz="1900" dirty="0" smtClean="0">
                <a:cs typeface="B Lotus" panose="00000400000000000000" pitchFamily="2" charset="-78"/>
              </a:rPr>
              <a:t>استاد گروه طب اورژانس- دانشکده پزشکی- دانشگاه علوم پزشکی تهران</a:t>
            </a:r>
          </a:p>
          <a:p>
            <a:pPr rtl="1"/>
            <a:r>
              <a:rPr lang="fa-IR" sz="1900" dirty="0" smtClean="0">
                <a:cs typeface="B Lotus" panose="00000400000000000000" pitchFamily="2" charset="-78"/>
              </a:rPr>
              <a:t>رییس مرکز تحقیقات آموزش علوم پزشکی- دانشگاه علوم پزشکی تهران</a:t>
            </a:r>
          </a:p>
          <a:p>
            <a:pPr rtl="1"/>
            <a:r>
              <a:rPr lang="fa-IR" sz="1900" dirty="0" smtClean="0">
                <a:cs typeface="B Lotus" panose="00000400000000000000" pitchFamily="2" charset="-78"/>
              </a:rPr>
              <a:t>رییس مرکز امور جذب، هیات علمی و نخبگان- وزارت بهداشت، درمان و آموزش پزشکی</a:t>
            </a:r>
            <a:endParaRPr lang="en-US" sz="1900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3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چرا بازخورد اهمیت دارد؟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بدون بازخورد: 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اشتباهات فراگيران </a:t>
            </a:r>
            <a:r>
              <a:rPr lang="fa-IR" b="1" dirty="0">
                <a:cs typeface="B Lotus" panose="00000400000000000000" pitchFamily="2" charset="-78"/>
              </a:rPr>
              <a:t>اصلاح نشده </a:t>
            </a:r>
            <a:r>
              <a:rPr lang="fa-IR" dirty="0">
                <a:cs typeface="B Lotus" panose="00000400000000000000" pitchFamily="2" charset="-78"/>
              </a:rPr>
              <a:t>باقي مي مانند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عملکرد صحيح فراگيران </a:t>
            </a:r>
            <a:r>
              <a:rPr lang="fa-IR" b="1" dirty="0">
                <a:cs typeface="B Lotus" panose="00000400000000000000" pitchFamily="2" charset="-78"/>
              </a:rPr>
              <a:t>تقويت نمي شود </a:t>
            </a:r>
          </a:p>
          <a:p>
            <a:pPr lvl="1" algn="r" rtl="1"/>
            <a:r>
              <a:rPr lang="fa-IR" dirty="0" smtClean="0">
                <a:cs typeface="B Lotus" panose="00000400000000000000" pitchFamily="2" charset="-78"/>
              </a:rPr>
              <a:t>توانمنديها به </a:t>
            </a:r>
            <a:r>
              <a:rPr lang="fa-IR" dirty="0">
                <a:cs typeface="B Lotus" panose="00000400000000000000" pitchFamily="2" charset="-78"/>
              </a:rPr>
              <a:t>صورت </a:t>
            </a:r>
            <a:r>
              <a:rPr lang="en-US" b="1" dirty="0">
                <a:cs typeface="B Lotus" panose="00000400000000000000" pitchFamily="2" charset="-78"/>
              </a:rPr>
              <a:t>empiric</a:t>
            </a:r>
            <a:r>
              <a:rPr lang="en-US" dirty="0">
                <a:cs typeface="B Lotus" panose="00000400000000000000" pitchFamily="2" charset="-78"/>
              </a:rPr>
              <a:t> </a:t>
            </a:r>
            <a:r>
              <a:rPr lang="fa-IR" dirty="0" smtClean="0">
                <a:cs typeface="B Lotus" panose="00000400000000000000" pitchFamily="2" charset="-78"/>
              </a:rPr>
              <a:t> کسب </a:t>
            </a:r>
            <a:r>
              <a:rPr lang="fa-IR" dirty="0">
                <a:cs typeface="B Lotus" panose="00000400000000000000" pitchFamily="2" charset="-78"/>
              </a:rPr>
              <a:t>مي شوند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فراگيران، </a:t>
            </a:r>
            <a:r>
              <a:rPr lang="fa-IR" b="1" dirty="0">
                <a:cs typeface="B Lotus" panose="00000400000000000000" pitchFamily="2" charset="-78"/>
              </a:rPr>
              <a:t>بدون اعتماد به نفس يا بيش از حد مطمئن </a:t>
            </a:r>
            <a:r>
              <a:rPr lang="fa-IR" dirty="0">
                <a:cs typeface="B Lotus" panose="00000400000000000000" pitchFamily="2" charset="-78"/>
              </a:rPr>
              <a:t>خواهند شد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555449" cy="255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7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آمار چه می گوید؟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در یک مطالعه از ۷۸۰۸ نفر سوال شد که آیا بازخورد میدهند، ۲۱درصد گفتند که از دادن بازخورد منفی اجتناب می کنند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در مطالعه دیگری روی ۷۶۳۱ نفر، ۴۴ درصد معتقد بودند که دادن بازخورد دشوار یا توام با استرس است.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مطالعه بر روي 65 دستيار</a:t>
            </a:r>
            <a:r>
              <a:rPr lang="fa-IR" dirty="0" smtClean="0">
                <a:cs typeface="B Lotus" panose="00000400000000000000" pitchFamily="2" charset="-78"/>
              </a:rPr>
              <a:t>: تنها </a:t>
            </a:r>
            <a:r>
              <a:rPr lang="fa-IR" dirty="0">
                <a:cs typeface="B Lotus" panose="00000400000000000000" pitchFamily="2" charset="-78"/>
              </a:rPr>
              <a:t>8% از دريافت بازخورد توسط </a:t>
            </a:r>
            <a:r>
              <a:rPr lang="en-US" dirty="0" smtClean="0">
                <a:cs typeface="B Lotus" panose="00000400000000000000" pitchFamily="2" charset="-78"/>
              </a:rPr>
              <a:t>preceptor</a:t>
            </a:r>
            <a:r>
              <a:rPr lang="fa-IR" dirty="0" smtClean="0">
                <a:cs typeface="B Lotus" panose="00000400000000000000" pitchFamily="2" charset="-78"/>
              </a:rPr>
              <a:t> رضايت </a:t>
            </a:r>
            <a:r>
              <a:rPr lang="fa-IR" dirty="0">
                <a:cs typeface="B Lotus" panose="00000400000000000000" pitchFamily="2" charset="-78"/>
              </a:rPr>
              <a:t>کامل داشتند.</a:t>
            </a:r>
          </a:p>
          <a:p>
            <a:pPr algn="r" rtl="1"/>
            <a:endParaRPr lang="fa-IR" dirty="0" smtClean="0">
              <a:cs typeface="B Lotus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1188" y="4406716"/>
            <a:ext cx="7821846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چرا واکنش نشان نمی دهیم؟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یکی از سخت ترین وظایف یک معلم، مدیر و رهبر ارایه بازخورد است:</a:t>
            </a:r>
          </a:p>
          <a:p>
            <a:pPr lvl="1" algn="r" rtl="1"/>
            <a:r>
              <a:rPr lang="fa-IR" dirty="0" smtClean="0">
                <a:cs typeface="B Lotus" panose="00000400000000000000" pitchFamily="2" charset="-78"/>
              </a:rPr>
              <a:t>ضعف </a:t>
            </a:r>
            <a:r>
              <a:rPr lang="fa-IR" dirty="0">
                <a:cs typeface="B Lotus" panose="00000400000000000000" pitchFamily="2" charset="-78"/>
              </a:rPr>
              <a:t>کلي </a:t>
            </a:r>
            <a:r>
              <a:rPr lang="fa-IR" dirty="0" smtClean="0">
                <a:cs typeface="B Lotus" panose="00000400000000000000" pitchFamily="2" charset="-78"/>
              </a:rPr>
              <a:t>انگيزه</a:t>
            </a:r>
            <a:endParaRPr lang="fa-IR" dirty="0">
              <a:cs typeface="B Lotus" panose="00000400000000000000" pitchFamily="2" charset="-78"/>
            </a:endParaRP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ضعف مهارت ارايه بازخورد مؤثر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نداشتن موقعيت و پرستيژ لازم براي ارايه بازخورد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ترس از ناراحت شدن </a:t>
            </a:r>
            <a:r>
              <a:rPr lang="fa-IR" dirty="0" smtClean="0">
                <a:cs typeface="B Lotus" panose="00000400000000000000" pitchFamily="2" charset="-78"/>
              </a:rPr>
              <a:t>دریافت کننده بازخورد</a:t>
            </a:r>
            <a:endParaRPr lang="fa-IR" dirty="0">
              <a:cs typeface="B Lotus" panose="00000400000000000000" pitchFamily="2" charset="-78"/>
            </a:endParaRP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ترس از خدشه دار شدن محبوبيت </a:t>
            </a:r>
            <a:r>
              <a:rPr lang="fa-IR" dirty="0" smtClean="0">
                <a:cs typeface="B Lotus" panose="00000400000000000000" pitchFamily="2" charset="-78"/>
              </a:rPr>
              <a:t>و </a:t>
            </a:r>
            <a:r>
              <a:rPr lang="fa-IR" dirty="0">
                <a:cs typeface="B Lotus" panose="00000400000000000000" pitchFamily="2" charset="-78"/>
              </a:rPr>
              <a:t>تيره شدن </a:t>
            </a:r>
            <a:r>
              <a:rPr lang="fa-IR" dirty="0" smtClean="0">
                <a:cs typeface="B Lotus" panose="00000400000000000000" pitchFamily="2" charset="-78"/>
              </a:rPr>
              <a:t>روابط</a:t>
            </a:r>
            <a:endParaRPr lang="fa-IR" dirty="0">
              <a:cs typeface="B Lotus" panose="00000400000000000000" pitchFamily="2" charset="-78"/>
            </a:endParaRP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کمبود زمان و وقت کافي</a:t>
            </a:r>
          </a:p>
          <a:p>
            <a:pPr lvl="1" algn="r" rtl="1"/>
            <a:r>
              <a:rPr lang="fa-IR" dirty="0">
                <a:cs typeface="B Lotus" panose="00000400000000000000" pitchFamily="2" charset="-78"/>
              </a:rPr>
              <a:t>عدم تمايل به تحريک فراگير به دفاع بي مورد 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205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راهکار چیست؟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62953"/>
            <a:ext cx="10515600" cy="1748051"/>
          </a:xfrm>
        </p:spPr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ما نمی توانیم احساس یا واکنش افراد را تغییر دهیم یا آنها را وادار به موافقت کنیم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ولی می توانیم بازخورد را طوری ارایه کنیم که احتمال پذیرش آن بیشتر شود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این کار نیاز به یادگیری و تمرین دارد</a:t>
            </a:r>
            <a:endParaRPr lang="en-US" dirty="0">
              <a:cs typeface="B Lotus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13" y="1827394"/>
            <a:ext cx="3061906" cy="11544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39"/>
          <a:stretch/>
        </p:blipFill>
        <p:spPr>
          <a:xfrm>
            <a:off x="8121583" y="1605847"/>
            <a:ext cx="1701145" cy="15975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22084" y="3263860"/>
            <a:ext cx="2349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Constructive Feedback</a:t>
            </a:r>
            <a:endParaRPr lang="en-US" b="1" dirty="0"/>
          </a:p>
        </p:txBody>
      </p:sp>
      <p:sp>
        <p:nvSpPr>
          <p:cNvPr id="7" name="Right Arrow 6"/>
          <p:cNvSpPr/>
          <p:nvPr/>
        </p:nvSpPr>
        <p:spPr>
          <a:xfrm>
            <a:off x="4477732" y="2107695"/>
            <a:ext cx="2828041" cy="678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0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خطاهای رایج در ارایه 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قضاوت کردن در مورد افراد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گفتن مطالب کلی و مبهم یا کلیشه ای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استفاده از اطلاعات دست دوم و وارد کردن اسم شخص سوم به بحث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کادوپیچ کردن بازخورد اصلاحی 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اغراق کردن: همیشه،‌ هیچوقت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نیت خوانی 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بازخورد توام با تهدید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بازخورد توام با نیش و کنایه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بازخورد غیرمستقیم</a:t>
            </a:r>
          </a:p>
          <a:p>
            <a:pPr algn="r" rtl="1"/>
            <a:endParaRPr lang="fa-IR" dirty="0" smtClean="0">
              <a:cs typeface="B Lotus" panose="00000400000000000000" pitchFamily="2" charset="-78"/>
            </a:endParaRP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804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نکات کلیدی در بازخورد موثر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بحث در مورد یک رفتار مشخص و خاص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بازخورد واضح و روراست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اطلاعات دست اول و بر مبنای اطلاعات خودتان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 درک اهمیت بازخورد اصلاحی و کادوپیچ نکردن آن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آمادگی قبلی برای ارایه بازخورد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صحبت محدود به رفتاری که مشاهده شده نه نیت انجام کار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رعایت ایجاز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نشان دادن همدلی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تون مناسب با فرهنگ سازمان و تیم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بیان رک و مستقیم</a:t>
            </a: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246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مدلهای ارایه 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ابزار اول: قوانین پندلتون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ابزار دوم: </a:t>
            </a:r>
            <a:r>
              <a:rPr lang="en-US" dirty="0" smtClean="0">
                <a:cs typeface="B Lotus" panose="00000400000000000000" pitchFamily="2" charset="-78"/>
              </a:rPr>
              <a:t>ALOBA</a:t>
            </a:r>
            <a:endParaRPr lang="fa-IR" dirty="0" smtClean="0">
              <a:cs typeface="B Lotus" panose="00000400000000000000" pitchFamily="2" charset="-78"/>
            </a:endParaRP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ابزار سوم: مدل </a:t>
            </a:r>
            <a:r>
              <a:rPr lang="en-US" dirty="0" smtClean="0">
                <a:cs typeface="B Lotus" panose="00000400000000000000" pitchFamily="2" charset="-78"/>
              </a:rPr>
              <a:t>SBI</a:t>
            </a:r>
          </a:p>
          <a:p>
            <a:pPr algn="r" rtl="1"/>
            <a:endParaRPr lang="en-US" dirty="0">
              <a:cs typeface="B Lotus" panose="00000400000000000000" pitchFamily="2" charset="-78"/>
            </a:endParaRP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1866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قوانین پندلتون 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اول فراگیر شروع می کند.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سؤالات تنها با هدف شفاف شدن موضوع پرسیده می شود.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فراگیر در مورد آن چه به نحو مطلوبی انجام داده است صحبت می کند.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مدرس در مورد آن چه به نحو مطلوبی انجام شده است صحبت می کند.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فراگیر در مورد آن چه فکر می کند خیلی خوب نبوده و می توان بهترش کرد صحبت می کند.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مدرس در مورد آن چه فکر می کند خیلی خوب نبوده و پیشنهادهایی که برای بهتر شدن وضعیت دارد صحبت می کند.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بحث ها به صورتی سازنده و با هدف کمک به فراگیر انجام می شود.</a:t>
            </a: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6311900"/>
            <a:ext cx="8823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Pendleton D, Schofield T, Tate P, Havelock P. The New Consultation. Oxford University, 2004</a:t>
            </a:r>
          </a:p>
        </p:txBody>
      </p:sp>
    </p:spTree>
    <p:extLst>
      <p:ext uri="{BB962C8B-B14F-4D97-AF65-F5344CB8AC3E}">
        <p14:creationId xmlns:p14="http://schemas.microsoft.com/office/powerpoint/2010/main" val="766263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098675" y="557214"/>
            <a:ext cx="8001000" cy="1216025"/>
          </a:xfrm>
        </p:spPr>
        <p:txBody>
          <a:bodyPr>
            <a:normAutofit fontScale="90000"/>
          </a:bodyPr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ALOBA</a:t>
            </a:r>
            <a:b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(Silverman et al.)</a:t>
            </a:r>
            <a:b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altLang="en-US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3613" y="1970088"/>
            <a:ext cx="8001000" cy="4267200"/>
          </a:xfrm>
        </p:spPr>
        <p:txBody>
          <a:bodyPr/>
          <a:lstStyle/>
          <a:p>
            <a:pPr algn="l" rtl="0">
              <a:lnSpc>
                <a:spcPct val="70000"/>
              </a:lnSpc>
            </a:pPr>
            <a:r>
              <a:rPr lang="en-GB" altLang="en-US" sz="3400" b="1"/>
              <a:t>A</a:t>
            </a:r>
            <a:r>
              <a:rPr lang="en-GB" altLang="en-US"/>
              <a:t>genda</a:t>
            </a:r>
          </a:p>
          <a:p>
            <a:pPr algn="l" rtl="0">
              <a:lnSpc>
                <a:spcPct val="70000"/>
              </a:lnSpc>
            </a:pPr>
            <a:endParaRPr lang="en-GB" altLang="en-US"/>
          </a:p>
          <a:p>
            <a:pPr algn="l" rtl="0">
              <a:lnSpc>
                <a:spcPct val="70000"/>
              </a:lnSpc>
            </a:pPr>
            <a:r>
              <a:rPr lang="en-GB" altLang="en-US" sz="3400" b="1"/>
              <a:t>L</a:t>
            </a:r>
            <a:r>
              <a:rPr lang="en-GB" altLang="en-US"/>
              <a:t>ed</a:t>
            </a:r>
          </a:p>
          <a:p>
            <a:pPr algn="l" rtl="0">
              <a:lnSpc>
                <a:spcPct val="70000"/>
              </a:lnSpc>
            </a:pPr>
            <a:endParaRPr lang="en-GB" altLang="en-US"/>
          </a:p>
          <a:p>
            <a:pPr algn="l" rtl="0">
              <a:lnSpc>
                <a:spcPct val="70000"/>
              </a:lnSpc>
            </a:pPr>
            <a:r>
              <a:rPr lang="en-GB" altLang="en-US" sz="3400" b="1"/>
              <a:t>O</a:t>
            </a:r>
            <a:r>
              <a:rPr lang="en-GB" altLang="en-US"/>
              <a:t>utcome</a:t>
            </a:r>
          </a:p>
          <a:p>
            <a:pPr algn="l" rtl="0">
              <a:lnSpc>
                <a:spcPct val="70000"/>
              </a:lnSpc>
            </a:pPr>
            <a:endParaRPr lang="en-GB" altLang="en-US"/>
          </a:p>
          <a:p>
            <a:pPr algn="l" rtl="0">
              <a:lnSpc>
                <a:spcPct val="70000"/>
              </a:lnSpc>
            </a:pPr>
            <a:r>
              <a:rPr lang="en-GB" altLang="en-US" sz="3400" b="1"/>
              <a:t>B</a:t>
            </a:r>
            <a:r>
              <a:rPr lang="en-GB" altLang="en-US"/>
              <a:t>ased</a:t>
            </a:r>
          </a:p>
          <a:p>
            <a:pPr algn="l" rtl="0">
              <a:lnSpc>
                <a:spcPct val="70000"/>
              </a:lnSpc>
            </a:pPr>
            <a:endParaRPr lang="en-GB" altLang="en-US"/>
          </a:p>
          <a:p>
            <a:pPr algn="l" rtl="0">
              <a:lnSpc>
                <a:spcPct val="70000"/>
              </a:lnSpc>
            </a:pPr>
            <a:r>
              <a:rPr lang="en-GB" altLang="en-US" sz="3400" b="1"/>
              <a:t>A</a:t>
            </a:r>
            <a:r>
              <a:rPr lang="en-GB" altLang="en-US"/>
              <a:t>nalysis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587376" y="3465513"/>
            <a:ext cx="4103687" cy="8651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ALOBA</a:t>
            </a:r>
          </a:p>
        </p:txBody>
      </p:sp>
    </p:spTree>
    <p:extLst>
      <p:ext uri="{BB962C8B-B14F-4D97-AF65-F5344CB8AC3E}">
        <p14:creationId xmlns:p14="http://schemas.microsoft.com/office/powerpoint/2010/main" val="308604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ALOBA 1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r" rtl="1">
              <a:buNone/>
            </a:pPr>
            <a:r>
              <a:rPr lang="fa-IR" altLang="en-US" b="1" u="sng" dirty="0">
                <a:cs typeface="B Yagut" panose="00000400000000000000" pitchFamily="2" charset="-78"/>
              </a:rPr>
              <a:t>سازماندهی فرایند ارایه بازخورد:</a:t>
            </a:r>
          </a:p>
          <a:p>
            <a:pPr marL="742950" lvl="1" indent="-285750" algn="r" rtl="1">
              <a:lnSpc>
                <a:spcPct val="14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با موضوعات مورد توجه و نظر فراگیر شروع کنید.</a:t>
            </a:r>
          </a:p>
          <a:p>
            <a:pPr marL="742950" lvl="1" indent="-285750" algn="r" rtl="1">
              <a:lnSpc>
                <a:spcPct val="14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مشخص کنید که فراگیر از عملکرد خود چه هدفی را دنبال می کرده است.</a:t>
            </a:r>
          </a:p>
          <a:p>
            <a:pPr marL="742950" lvl="1" indent="-285750" algn="r" rtl="1">
              <a:lnSpc>
                <a:spcPct val="14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ابتدائا از فراگیر بخواهید که عملکرد خودش را مورد ارزیابی قرار دهد و راه حل ها را مطرح کند. </a:t>
            </a:r>
          </a:p>
          <a:p>
            <a:pPr marL="742950" lvl="1" indent="-285750" algn="r" rtl="1">
              <a:lnSpc>
                <a:spcPct val="14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در یک گروه، همه گروه را درگیر فرایند حل مساله کنید. </a:t>
            </a:r>
            <a:endParaRPr lang="en-GB" altLang="en-US" b="1" dirty="0">
              <a:cs typeface="B Yagu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0813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چه می کنید وقتی ...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کارورزی که با تاخیر زیاد در جلسه گزارش صبحگاهی حاضر می شود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دستیاری که برای سومین بار در حین عمل جراحی کیسه صفرا به شریان آسیب می زند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دانشجوی دکترای تخصصی که تکالیف خود را به موقع ارایه نکرده است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عضو هیات علمی که سوالات آزمون را تحویل نداده است 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مسیول تحصیلات تکمیلی که بدون آمادگی قبلی در جلسه شورا شرکت کرده و در نتیجه پایان نامه های گروه مصوب نشده است. 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همکارتان که قرار بوده آنالیز دیتای مطالعه را انجام دهد هفته هاست هیچ پاسخی به پیگیری شما نداده است.</a:t>
            </a: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715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ALOBA 2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r" rtl="1">
              <a:buNone/>
            </a:pPr>
            <a:r>
              <a:rPr lang="fa-IR" altLang="en-US" b="1" u="sng" dirty="0">
                <a:cs typeface="B Yagut" panose="00000400000000000000" pitchFamily="2" charset="-78"/>
              </a:rPr>
              <a:t>بازخورد مؤثر بدهید: </a:t>
            </a:r>
          </a:p>
          <a:p>
            <a:pPr marL="742950" lvl="1" indent="-285750" algn="r" rtl="1">
              <a:lnSpc>
                <a:spcPct val="15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از عبارات توصیفی استفاده کنید تا رویکرد غیرقضاوتی تشویق شود. </a:t>
            </a:r>
          </a:p>
          <a:p>
            <a:pPr marL="742950" lvl="1" indent="-285750" algn="r" rtl="1">
              <a:lnSpc>
                <a:spcPct val="15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بازخورد متعادل (شامل نقاط قوت و ضعف) بدهید. </a:t>
            </a:r>
          </a:p>
          <a:p>
            <a:pPr marL="742950" lvl="1" indent="-285750" algn="r" rtl="1">
              <a:lnSpc>
                <a:spcPct val="15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به جای این که دستور بدهید، پیشنهاد ارایه کنید. </a:t>
            </a:r>
          </a:p>
          <a:p>
            <a:pPr marL="742950" lvl="1" indent="-285750" algn="r" rtl="1">
              <a:lnSpc>
                <a:spcPct val="15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با خیرخواهی، حمایت گرانه بازخورد بدهید. </a:t>
            </a:r>
            <a:endParaRPr lang="en-GB" altLang="en-US" b="1" dirty="0">
              <a:cs typeface="B Yagu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36848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ALOBA 3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r" rtl="1">
              <a:buNone/>
            </a:pPr>
            <a:r>
              <a:rPr lang="fa-IR" altLang="en-US" b="1" u="sng" dirty="0">
                <a:cs typeface="B Yagut" panose="00000400000000000000" pitchFamily="2" charset="-78"/>
              </a:rPr>
              <a:t>بازخورد را تثبیت کنید: </a:t>
            </a:r>
          </a:p>
          <a:p>
            <a:pPr marL="742950" lvl="1" indent="-285750" algn="r" rtl="1">
              <a:lnSpc>
                <a:spcPct val="12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پیشنهادهای مختلف را تمرین کنید. </a:t>
            </a:r>
          </a:p>
          <a:p>
            <a:pPr marL="742950" lvl="1" indent="-285750" algn="r" rtl="1">
              <a:lnSpc>
                <a:spcPct val="12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در یک گروه، همه شرکت کنندگان را تشویق کنید تا از موقعیت استثنایی به دست آمده برای تمرین و یادگیری استفاده کنند. </a:t>
            </a:r>
          </a:p>
          <a:p>
            <a:pPr marL="742950" lvl="1" indent="-285750" algn="r" rtl="1">
              <a:lnSpc>
                <a:spcPct val="12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از فرصت به دست آمده برای مطرح کردن تئوری، یافته های پژوهش ها و بحث عمیق تر استفاده کنید.</a:t>
            </a:r>
          </a:p>
          <a:p>
            <a:pPr marL="742950" lvl="1" indent="-285750" algn="r" rtl="1">
              <a:lnSpc>
                <a:spcPct val="120000"/>
              </a:lnSpc>
            </a:pPr>
            <a:r>
              <a:rPr lang="fa-IR" altLang="en-US" b="1" dirty="0">
                <a:cs typeface="B Yagut" panose="00000400000000000000" pitchFamily="2" charset="-78"/>
              </a:rPr>
              <a:t>بحث های مطرح شده را جمع بندی کنید.  </a:t>
            </a:r>
            <a:endParaRPr lang="en-GB" altLang="en-US" b="1" dirty="0">
              <a:cs typeface="B Yagut" panose="00000400000000000000" pitchFamily="2" charset="-78"/>
            </a:endParaRPr>
          </a:p>
          <a:p>
            <a:pPr marL="342900" indent="-342900"/>
            <a:endParaRPr lang="en-GB" altLang="en-US" b="1" dirty="0">
              <a:cs typeface="B Yagut" panose="00000400000000000000" pitchFamily="2" charset="-78"/>
            </a:endParaRPr>
          </a:p>
          <a:p>
            <a:pPr marL="342900" indent="-342900"/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078459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smtClean="0"/>
              <a:t>Situation-Behavior-Impact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275" y="1361407"/>
            <a:ext cx="6987450" cy="549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6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4725"/>
          <a:stretch/>
        </p:blipFill>
        <p:spPr>
          <a:xfrm>
            <a:off x="674324" y="1123216"/>
            <a:ext cx="11069595" cy="476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5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مدلهای ارایه 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هر یک از این مدل ها در شرایط خاصی بیشتر قابلیت استفاده دارند. </a:t>
            </a:r>
            <a:endParaRPr lang="en-US" dirty="0" smtClean="0">
              <a:cs typeface="B Lotus" panose="00000400000000000000" pitchFamily="2" charset="-78"/>
            </a:endParaRPr>
          </a:p>
          <a:p>
            <a:pPr algn="r" rtl="1"/>
            <a:endParaRPr lang="fa-IR" dirty="0">
              <a:cs typeface="B Lotus" panose="00000400000000000000" pitchFamily="2" charset="-78"/>
            </a:endParaRP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به هر حال از هر روش که استفاده کنید، آن چه از همه چیز مهم تر است این است که آن را بارها و بارها تمرین کنید.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واکنشهای شایع و نه چندان مثبت ما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اینترن خیلی تنبلی است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دستیار بی عرضه ای است و جراح خوبی نخواهد شد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دانشجوی بسیار بی نظمی است و همیشه کارها را با تاخیر انجام می دهد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هیات علمی بی انگیزه و زیرکار در رویی هست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مسیول تحصیلات تکمیلی گروه فرد بی مسیولیتی هست و به وظایفش اهمیت نمی دهد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اصلا همکار خوبی نیست و عضو مناسبی برای تیم نیست</a:t>
            </a:r>
          </a:p>
        </p:txBody>
      </p:sp>
    </p:spTree>
    <p:extLst>
      <p:ext uri="{BB962C8B-B14F-4D97-AF65-F5344CB8AC3E}">
        <p14:creationId xmlns:p14="http://schemas.microsoft.com/office/powerpoint/2010/main" val="284664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در ذهن ما چه می گذرد؟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ما معمولا در این موارد در ذهنمان داستان پردازی می کنیم</a:t>
            </a:r>
            <a:endParaRPr lang="fa-IR" dirty="0">
              <a:cs typeface="B Lotus" panose="00000400000000000000" pitchFamily="2" charset="-78"/>
            </a:endParaRP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50307386"/>
              </p:ext>
            </p:extLst>
          </p:nvPr>
        </p:nvGraphicFramePr>
        <p:xfrm>
          <a:off x="1023331" y="2507530"/>
          <a:ext cx="6339002" cy="408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63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علت واکنش ما چیست؟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اعلام ناراحتی؟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برطرف شدن مشکل؟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اصلاح رفتارها و عادات غلط؟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تقویت رفتارهای مثبت؟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بهبود عملکرد؟</a:t>
            </a:r>
          </a:p>
          <a:p>
            <a:pPr algn="r" rtl="1"/>
            <a:endParaRPr lang="en-US" dirty="0">
              <a:cs typeface="B Lotus" panose="000004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35711" y="2780907"/>
            <a:ext cx="3718089" cy="149886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0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فيدبک کنترل يک سيستم با وارد کردن مجدد نتايج حاصل از عملکردش به آن سيستم است. (نوربرت واينر)</a:t>
            </a:r>
          </a:p>
          <a:p>
            <a:pPr algn="r" rtl="1"/>
            <a:endParaRPr lang="fa-IR" dirty="0">
              <a:cs typeface="B Lotus" panose="00000400000000000000" pitchFamily="2" charset="-78"/>
            </a:endParaRP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فيدبک نقد عيني، آگاهانه، و بدون قضاوت از عملکرد فراگيرنده است که با هدف بهبود مهارت های وي صورت مي گيرد.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5407516"/>
            <a:ext cx="7543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3333CC"/>
                </a:solidFill>
                <a:latin typeface="Arial" charset="0"/>
                <a:cs typeface="Arial" charset="0"/>
              </a:rPr>
              <a:t>Jack </a:t>
            </a:r>
            <a:r>
              <a:rPr lang="en-US" altLang="en-US" sz="1400" dirty="0" err="1">
                <a:solidFill>
                  <a:srgbClr val="3333CC"/>
                </a:solidFill>
                <a:latin typeface="Arial" charset="0"/>
                <a:cs typeface="Arial" charset="0"/>
              </a:rPr>
              <a:t>Ende</a:t>
            </a:r>
            <a:r>
              <a:rPr lang="fa-IR" altLang="en-US" sz="1400" dirty="0">
                <a:solidFill>
                  <a:srgbClr val="3333CC"/>
                </a:solidFill>
                <a:latin typeface="Arial" charset="0"/>
              </a:rPr>
              <a:t>.</a:t>
            </a:r>
            <a:r>
              <a:rPr lang="en-US" altLang="en-US" sz="1400" dirty="0">
                <a:solidFill>
                  <a:srgbClr val="3333CC"/>
                </a:solidFill>
                <a:latin typeface="Arial" charset="0"/>
                <a:cs typeface="Arial" charset="0"/>
              </a:rPr>
              <a:t> Feedback in Clinical Medical Education; JAMA 1983;250:777-781  </a:t>
            </a:r>
          </a:p>
        </p:txBody>
      </p:sp>
    </p:spTree>
    <p:extLst>
      <p:ext uri="{BB962C8B-B14F-4D97-AF65-F5344CB8AC3E}">
        <p14:creationId xmlns:p14="http://schemas.microsoft.com/office/powerpoint/2010/main" val="258306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انواع 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بازخورد تقويت کننده </a:t>
            </a:r>
            <a:r>
              <a:rPr lang="fa-IR" dirty="0" smtClean="0">
                <a:cs typeface="B Lotus" panose="00000400000000000000" pitchFamily="2" charset="-78"/>
              </a:rPr>
              <a:t>(</a:t>
            </a:r>
            <a:r>
              <a:rPr lang="en-US" dirty="0">
                <a:cs typeface="B Lotus" panose="00000400000000000000" pitchFamily="2" charset="-78"/>
              </a:rPr>
              <a:t>reinforcing</a:t>
            </a:r>
            <a:r>
              <a:rPr lang="fa-IR" dirty="0" smtClean="0">
                <a:cs typeface="B Lotus" panose="00000400000000000000" pitchFamily="2" charset="-78"/>
              </a:rPr>
              <a:t>) یا مثبت: حفظ </a:t>
            </a:r>
            <a:r>
              <a:rPr lang="fa-IR" dirty="0">
                <a:cs typeface="B Lotus" panose="00000400000000000000" pitchFamily="2" charset="-78"/>
              </a:rPr>
              <a:t>و تقويت يک ديدگاه يا رفتار </a:t>
            </a:r>
            <a:r>
              <a:rPr lang="fa-IR" dirty="0" smtClean="0">
                <a:cs typeface="B Lotus" panose="00000400000000000000" pitchFamily="2" charset="-78"/>
              </a:rPr>
              <a:t>مناسب</a:t>
            </a:r>
            <a:endParaRPr lang="fa-IR" dirty="0">
              <a:cs typeface="B Lotus" panose="00000400000000000000" pitchFamily="2" charset="-78"/>
            </a:endParaRP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بازخورد </a:t>
            </a:r>
            <a:r>
              <a:rPr lang="fa-IR" dirty="0" smtClean="0">
                <a:cs typeface="B Lotus" panose="00000400000000000000" pitchFamily="2" charset="-78"/>
              </a:rPr>
              <a:t>اصلاحی (</a:t>
            </a:r>
            <a:r>
              <a:rPr lang="en-US" dirty="0">
                <a:cs typeface="B Lotus" panose="00000400000000000000" pitchFamily="2" charset="-78"/>
              </a:rPr>
              <a:t>corrective</a:t>
            </a:r>
            <a:r>
              <a:rPr lang="fa-IR" dirty="0" smtClean="0">
                <a:cs typeface="B Lotus" panose="00000400000000000000" pitchFamily="2" charset="-78"/>
              </a:rPr>
              <a:t>) یا منفی: اصلاح </a:t>
            </a:r>
            <a:r>
              <a:rPr lang="fa-IR" dirty="0">
                <a:cs typeface="B Lotus" panose="00000400000000000000" pitchFamily="2" charset="-78"/>
              </a:rPr>
              <a:t>و تأثير گذاري بر رفتارها و ديدگاه هاي     </a:t>
            </a:r>
            <a:r>
              <a:rPr lang="fa-IR" dirty="0" smtClean="0">
                <a:cs typeface="B Lotus" panose="00000400000000000000" pitchFamily="2" charset="-78"/>
              </a:rPr>
              <a:t>نامطلوب</a:t>
            </a:r>
          </a:p>
          <a:p>
            <a:pPr algn="r" rtl="1"/>
            <a:endParaRPr lang="fa-IR" dirty="0">
              <a:cs typeface="B Lotus" panose="00000400000000000000" pitchFamily="2" charset="-78"/>
            </a:endParaRPr>
          </a:p>
          <a:p>
            <a:pPr algn="r" rtl="1"/>
            <a:endParaRPr lang="fa-IR" dirty="0" smtClean="0">
              <a:cs typeface="B Lotus" panose="00000400000000000000" pitchFamily="2" charset="-78"/>
            </a:endParaRP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بازخورد </a:t>
            </a:r>
            <a:r>
              <a:rPr lang="fa-IR" dirty="0" smtClean="0">
                <a:cs typeface="B Lotus" panose="00000400000000000000" pitchFamily="2" charset="-78"/>
              </a:rPr>
              <a:t>رسمي (</a:t>
            </a:r>
            <a:r>
              <a:rPr lang="en-US" dirty="0">
                <a:cs typeface="B Lotus" panose="00000400000000000000" pitchFamily="2" charset="-78"/>
              </a:rPr>
              <a:t>formal</a:t>
            </a:r>
            <a:r>
              <a:rPr lang="fa-IR" dirty="0" smtClean="0">
                <a:cs typeface="B Lotus" panose="00000400000000000000" pitchFamily="2" charset="-78"/>
              </a:rPr>
              <a:t>): در </a:t>
            </a:r>
            <a:r>
              <a:rPr lang="fa-IR" dirty="0">
                <a:cs typeface="B Lotus" panose="00000400000000000000" pitchFamily="2" charset="-78"/>
              </a:rPr>
              <a:t>پايان يک دوره مشاهده عملکرد فراگير</a:t>
            </a:r>
          </a:p>
          <a:p>
            <a:pPr algn="r" rtl="1"/>
            <a:r>
              <a:rPr lang="fa-IR" dirty="0" smtClean="0">
                <a:cs typeface="B Lotus" panose="00000400000000000000" pitchFamily="2" charset="-78"/>
              </a:rPr>
              <a:t>بازخورد </a:t>
            </a:r>
            <a:r>
              <a:rPr lang="fa-IR" dirty="0">
                <a:cs typeface="B Lotus" panose="00000400000000000000" pitchFamily="2" charset="-78"/>
              </a:rPr>
              <a:t>غير </a:t>
            </a:r>
            <a:r>
              <a:rPr lang="fa-IR" dirty="0" smtClean="0">
                <a:cs typeface="B Lotus" panose="00000400000000000000" pitchFamily="2" charset="-78"/>
              </a:rPr>
              <a:t>رسمي (</a:t>
            </a:r>
            <a:r>
              <a:rPr lang="en-US" dirty="0">
                <a:cs typeface="B Lotus" panose="00000400000000000000" pitchFamily="2" charset="-78"/>
              </a:rPr>
              <a:t>informal</a:t>
            </a:r>
            <a:r>
              <a:rPr lang="fa-IR" dirty="0" smtClean="0">
                <a:cs typeface="B Lotus" panose="00000400000000000000" pitchFamily="2" charset="-78"/>
              </a:rPr>
              <a:t>): به </a:t>
            </a:r>
            <a:r>
              <a:rPr lang="fa-IR" dirty="0">
                <a:cs typeface="B Lotus" panose="00000400000000000000" pitchFamily="2" charset="-78"/>
              </a:rPr>
              <a:t>صورت روزمره و در حين فعاليتهاي کاري در جریان </a:t>
            </a:r>
          </a:p>
          <a:p>
            <a:pPr algn="r" rtl="1"/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89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چهار نوع بازخورد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>
                <a:cs typeface="B Lotus" panose="00000400000000000000" pitchFamily="2" charset="-78"/>
              </a:rPr>
              <a:t>هدایت کننده: باید فرصت صحبت بیشتری به اعضای تیم بدهی</a:t>
            </a:r>
            <a:endParaRPr lang="en-US" sz="2400" dirty="0">
              <a:cs typeface="B Lotus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Lotus" panose="00000400000000000000" pitchFamily="2" charset="-78"/>
              </a:rPr>
              <a:t>احتمال عواقب: اگر به حرف آنها گوش نکنی با تو همراهی نخواهند کرد</a:t>
            </a:r>
            <a:endParaRPr lang="en-US" sz="2400" dirty="0">
              <a:cs typeface="B Lotus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Lotus" panose="00000400000000000000" pitchFamily="2" charset="-78"/>
              </a:rPr>
              <a:t>انتسابی: تو ارتباط برقرار کننده خوبی هستی</a:t>
            </a:r>
            <a:endParaRPr lang="en-US" sz="2400" dirty="0">
              <a:cs typeface="B Lotus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Lotus" panose="00000400000000000000" pitchFamily="2" charset="-78"/>
              </a:rPr>
              <a:t>موثر: این کار تو باعث شد من رشته کلام را از دست بدهم</a:t>
            </a:r>
            <a:endParaRPr lang="en-US" sz="2400" dirty="0">
              <a:cs typeface="B Lotus" panose="00000400000000000000" pitchFamily="2" charset="-78"/>
            </a:endParaRPr>
          </a:p>
          <a:p>
            <a:endParaRPr lang="en-US" sz="2400" dirty="0">
              <a:cs typeface="B Lotus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4736"/>
          <a:stretch/>
        </p:blipFill>
        <p:spPr>
          <a:xfrm>
            <a:off x="179568" y="3827997"/>
            <a:ext cx="6852830" cy="295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9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چرا بازخورد اهمیت دارد؟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Lotus" panose="00000400000000000000" pitchFamily="2" charset="-78"/>
              </a:rPr>
              <a:t>بازخورد براي فراگير </a:t>
            </a:r>
            <a:r>
              <a:rPr lang="fa-IR" b="1" dirty="0">
                <a:cs typeface="B Lotus" panose="00000400000000000000" pitchFamily="2" charset="-78"/>
              </a:rPr>
              <a:t>ايجاد انگيزه </a:t>
            </a:r>
            <a:r>
              <a:rPr lang="fa-IR" dirty="0">
                <a:cs typeface="B Lotus" panose="00000400000000000000" pitchFamily="2" charset="-78"/>
              </a:rPr>
              <a:t>مي کند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 بازخورد سبب </a:t>
            </a:r>
            <a:r>
              <a:rPr lang="fa-IR" b="1" dirty="0">
                <a:cs typeface="B Lotus" panose="00000400000000000000" pitchFamily="2" charset="-78"/>
              </a:rPr>
              <a:t>بهبود معني دار عملکرد </a:t>
            </a:r>
            <a:r>
              <a:rPr lang="fa-IR" dirty="0">
                <a:cs typeface="B Lotus" panose="00000400000000000000" pitchFamily="2" charset="-78"/>
              </a:rPr>
              <a:t>مي شود 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ارائه بازخورد براي </a:t>
            </a:r>
            <a:r>
              <a:rPr lang="fa-IR" b="1" dirty="0">
                <a:cs typeface="B Lotus" panose="00000400000000000000" pitchFamily="2" charset="-78"/>
              </a:rPr>
              <a:t>اطمينان از کسب يادگيري </a:t>
            </a:r>
            <a:r>
              <a:rPr lang="fa-IR" dirty="0">
                <a:cs typeface="B Lotus" panose="00000400000000000000" pitchFamily="2" charset="-78"/>
              </a:rPr>
              <a:t>ضروري است</a:t>
            </a:r>
          </a:p>
          <a:p>
            <a:pPr algn="r" rtl="1"/>
            <a:r>
              <a:rPr lang="fa-IR" dirty="0">
                <a:cs typeface="B Lotus" panose="00000400000000000000" pitchFamily="2" charset="-78"/>
              </a:rPr>
              <a:t>فراگيران بازخورد را </a:t>
            </a:r>
            <a:r>
              <a:rPr lang="fa-IR" b="1" dirty="0">
                <a:cs typeface="B Lotus" panose="00000400000000000000" pitchFamily="2" charset="-78"/>
              </a:rPr>
              <a:t>مهم</a:t>
            </a:r>
            <a:r>
              <a:rPr lang="fa-IR" dirty="0">
                <a:cs typeface="B Lotus" panose="00000400000000000000" pitchFamily="2" charset="-78"/>
              </a:rPr>
              <a:t> مي دانند </a:t>
            </a:r>
            <a:endParaRPr lang="en-US" dirty="0">
              <a:cs typeface="B Lotus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555449" cy="255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3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</TotalTime>
  <Words>1220</Words>
  <Application>Microsoft Office PowerPoint</Application>
  <PresentationFormat>Widescreen</PresentationFormat>
  <Paragraphs>147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B Lotus</vt:lpstr>
      <vt:lpstr>B Titr</vt:lpstr>
      <vt:lpstr>B Yagut</vt:lpstr>
      <vt:lpstr>Calibri</vt:lpstr>
      <vt:lpstr>Calibri Light</vt:lpstr>
      <vt:lpstr>Times New Roman</vt:lpstr>
      <vt:lpstr>Office Theme</vt:lpstr>
      <vt:lpstr>ارائه بازخورد سازنده فردی و سازمانی در فرایند تصمیم گیری آموزشی دوره توانمندسازی پرتو</vt:lpstr>
      <vt:lpstr>چه می کنید وقتی ...</vt:lpstr>
      <vt:lpstr>واکنشهای شایع و نه چندان مثبت ما</vt:lpstr>
      <vt:lpstr>در ذهن ما چه می گذرد؟</vt:lpstr>
      <vt:lpstr>علت واکنش ما چیست؟</vt:lpstr>
      <vt:lpstr>بازخورد</vt:lpstr>
      <vt:lpstr>انواع بازخورد</vt:lpstr>
      <vt:lpstr>چهار نوع بازخورد</vt:lpstr>
      <vt:lpstr>چرا بازخورد اهمیت دارد؟</vt:lpstr>
      <vt:lpstr>چرا بازخورد اهمیت دارد؟</vt:lpstr>
      <vt:lpstr>آمار چه می گوید؟</vt:lpstr>
      <vt:lpstr>چرا واکنش نشان نمی دهیم؟</vt:lpstr>
      <vt:lpstr>راهکار چیست؟</vt:lpstr>
      <vt:lpstr>خطاهای رایج در ارایه بازخورد</vt:lpstr>
      <vt:lpstr>نکات کلیدی در بازخورد موثر</vt:lpstr>
      <vt:lpstr>مدلهای ارایه بازخورد</vt:lpstr>
      <vt:lpstr>قوانین پندلتون </vt:lpstr>
      <vt:lpstr>ALOBA (Silverman et al.) </vt:lpstr>
      <vt:lpstr>ALOBA 1</vt:lpstr>
      <vt:lpstr>ALOBA 2</vt:lpstr>
      <vt:lpstr>ALOBA 3</vt:lpstr>
      <vt:lpstr> Situation-Behavior-Impact</vt:lpstr>
      <vt:lpstr>PowerPoint Presentation</vt:lpstr>
      <vt:lpstr>مدلهای ارایه بازخورد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Jalili</dc:creator>
  <cp:lastModifiedBy>Mohammad Jalili</cp:lastModifiedBy>
  <cp:revision>25</cp:revision>
  <dcterms:created xsi:type="dcterms:W3CDTF">2026-02-13T07:09:25Z</dcterms:created>
  <dcterms:modified xsi:type="dcterms:W3CDTF">2026-02-13T19:13:54Z</dcterms:modified>
</cp:coreProperties>
</file>